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325">
          <p15:clr>
            <a:srgbClr val="A4A3A4"/>
          </p15:clr>
        </p15:guide>
        <p15:guide id="2" orient="horz" pos="459">
          <p15:clr>
            <a:srgbClr val="A4A3A4"/>
          </p15:clr>
        </p15:guide>
        <p15:guide id="3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5"/>
        <p:guide pos="459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jpg>
</file>

<file path=ppt/media/image4.jpg>
</file>

<file path=ppt/media/image5.gif>
</file>

<file path=ppt/media/image6.jp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Slide 2: Welcome and Opening Remarks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 very warm welcome to all of you present here today for this insightful presentation on "Artificial Intelligence and Its Applications: Shaping the Future of Technology in Tanzania."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It is my honor to have the opportunity to discuss this highly relevant and transformative field that holds immense potential for driving technological advancements and economic growth in our nation.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Artificial Intelligence, or AI, has rapidly evolved from a theoretical concept to a powerful technology that is reshaping industries, businesses, and our daily lives.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In this presentation, we will explore the fundamentals of AI, its current applications across various domains, and its potential impact on Tanzania's technological landscape.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We will delve into the opportunities and challenges presented by AI, and how we, as a nation, can harness its capabilities to drive innovation, efficiency, and sustainable development.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By understanding the capabilities and implications of AI, we can better prepare ourselves to embrace this disruptive technology and position Tanzania as a leader in the digital revolution.</a:t>
            </a:r>
            <a:endParaRPr/>
          </a:p>
          <a:p>
            <a:pPr indent="-7620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lang="en-US"/>
              <a:t>I encourage you all to engage actively throughout the presentation, as your insights and perspectives will contribute to a deeper understanding of this fascinating topic.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e0a48aa7f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2e0a48aa7f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" name="Google Shape;28;p3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683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sz="2200"/>
            </a:lvl2pPr>
            <a:lvl3pPr indent="-3683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3pPr>
            <a:lvl4pPr indent="-3683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4pPr>
            <a:lvl5pPr indent="-3683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200"/>
              <a:buChar char="▪"/>
              <a:defRPr sz="2200"/>
            </a:lvl1pPr>
            <a:lvl2pPr indent="-3683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sz="2200"/>
            </a:lvl2pPr>
            <a:lvl3pPr indent="-3683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3pPr>
            <a:lvl4pPr indent="-3683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4pPr>
            <a:lvl5pPr indent="-3683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200"/>
              <a:buChar char="▪"/>
              <a:defRPr i="1" sz="22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6"/>
          <p:cNvSpPr txBox="1"/>
          <p:nvPr/>
        </p:nvSpPr>
        <p:spPr>
          <a:xfrm>
            <a:off x="1463040" y="69723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6"/>
          <p:cNvSpPr txBox="1"/>
          <p:nvPr/>
        </p:nvSpPr>
        <p:spPr>
          <a:xfrm>
            <a:off x="1348740" y="69723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4" name="Google Shape;54;p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800"/>
              <a:buChar char="▪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▪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Char char="▪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9" name="Google Shape;69;p1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Avenir"/>
                <a:ea typeface="Avenir"/>
                <a:cs typeface="Avenir"/>
                <a:sym typeface="Aveni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888888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4.jp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b="1" i="0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C2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2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2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2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FFC2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0197023" y="5342646"/>
            <a:ext cx="2522974" cy="23760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Relationship Id="rId4" Type="http://schemas.openxmlformats.org/officeDocument/2006/relationships/image" Target="../media/image3.jp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hyperlink" Target="http://www.sartify.com/" TargetMode="External"/><Relationship Id="rId5" Type="http://schemas.openxmlformats.org/officeDocument/2006/relationships/hyperlink" Target="https://www.sartify.com/contact-us" TargetMode="External"/><Relationship Id="rId6" Type="http://schemas.openxmlformats.org/officeDocument/2006/relationships/hyperlink" Target="mailto:info@sartify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gif"/><Relationship Id="rId4" Type="http://schemas.openxmlformats.org/officeDocument/2006/relationships/image" Target="../media/image1.png"/><Relationship Id="rId5" Type="http://schemas.openxmlformats.org/officeDocument/2006/relationships/image" Target="../media/image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33333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ctrTitle"/>
          </p:nvPr>
        </p:nvSpPr>
        <p:spPr>
          <a:xfrm>
            <a:off x="0" y="1297150"/>
            <a:ext cx="12192000" cy="24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libri"/>
              <a:buNone/>
            </a:pPr>
            <a:r>
              <a:rPr lang="en-US"/>
              <a:t>Artificial Intelligence and Its Applications: Shaping the Future of Technology in Tanzania</a:t>
            </a:r>
            <a:endParaRPr/>
          </a:p>
        </p:txBody>
      </p:sp>
      <p:sp>
        <p:nvSpPr>
          <p:cNvPr id="96" name="Google Shape;96;p14"/>
          <p:cNvSpPr txBox="1"/>
          <p:nvPr>
            <p:ph idx="1" type="subTitle"/>
          </p:nvPr>
        </p:nvSpPr>
        <p:spPr>
          <a:xfrm>
            <a:off x="1524000" y="4064681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rgbClr val="FFD700"/>
                </a:solidFill>
              </a:rPr>
              <a:t>Dr Michael S. Mollel (PhD)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>
                <a:solidFill>
                  <a:srgbClr val="00FFFF"/>
                </a:solidFill>
              </a:rPr>
              <a:t>Co-Founder &amp; CEO  Sartify LLC</a:t>
            </a:r>
            <a:endParaRPr>
              <a:solidFill>
                <a:srgbClr val="00FFFF"/>
              </a:solidFill>
            </a:endParaRPr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5399" y="4210095"/>
            <a:ext cx="2561201" cy="241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Machine Learning: A subset of AI that enables systems to learn and improve from experience without being explicitly programmed. It uses algorithms and statistical models to analyze data and identify patterns.</a:t>
            </a:r>
            <a:endParaRPr/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1" name="Google Shape;171;p23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72" name="Google Shape;172;p23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Definition and Basic Concepts</a:t>
            </a:r>
            <a:endParaRPr/>
          </a:p>
        </p:txBody>
      </p:sp>
      <p:pic>
        <p:nvPicPr>
          <p:cNvPr id="173" name="Google Shape;173;p23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3"/>
          <p:cNvSpPr txBox="1"/>
          <p:nvPr/>
        </p:nvSpPr>
        <p:spPr>
          <a:xfrm>
            <a:off x="3243943" y="1147874"/>
            <a:ext cx="5181600" cy="4767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240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Neural Networks: Computational models inspired by the human brain's interconnected neurons. Consists of interlinked nodes (artificial neurons) that transmit signals and learn to recognize patterns. Form the backbone of Deep Learning algorithms.</a:t>
            </a:r>
            <a:endParaRPr/>
          </a:p>
          <a:p>
            <a:pPr indent="-1143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Font typeface="Noto Sans Symbols"/>
              <a:buNone/>
            </a:pPr>
            <a:r>
              <a:t/>
            </a:r>
            <a:endParaRPr/>
          </a:p>
          <a:p>
            <a:pPr indent="-1143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Definition and Basic Concepts</a:t>
            </a:r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4"/>
          <p:cNvSpPr txBox="1"/>
          <p:nvPr/>
        </p:nvSpPr>
        <p:spPr>
          <a:xfrm>
            <a:off x="3243943" y="1147874"/>
            <a:ext cx="5181600" cy="4767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240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 sz="2400"/>
              <a:t>Deep Learning: A sophisticated form of Machine Learning inspired by the human brain's neural networks. Uses multi-layered artificial neural networks to learn from vast amounts of data. Excels in tasks like image and speech recognition and natural language processing.</a:t>
            </a:r>
            <a:endParaRPr/>
          </a:p>
        </p:txBody>
      </p:sp>
      <p:sp>
        <p:nvSpPr>
          <p:cNvPr id="189" name="Google Shape;189;p2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1143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Definition and Basic Concepts</a:t>
            </a:r>
            <a:endParaRPr/>
          </a:p>
        </p:txBody>
      </p:sp>
      <p:pic>
        <p:nvPicPr>
          <p:cNvPr id="191" name="Google Shape;191;p25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 txBox="1"/>
          <p:nvPr/>
        </p:nvSpPr>
        <p:spPr>
          <a:xfrm>
            <a:off x="3243943" y="1147874"/>
            <a:ext cx="5181600" cy="4767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200"/>
              </a:buClr>
              <a:buSzPts val="2400"/>
              <a:buFont typeface="Noto Sans Symbols"/>
              <a:buNone/>
            </a:pPr>
            <a:r>
              <a:rPr b="0" i="0" lang="en-US" sz="2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Key Concepts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8" name="Google Shape;198;p2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4" name="Google Shape;204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16" name="Google Shape;216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2" name="Google Shape;222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1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889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/>
          <p:nvPr/>
        </p:nvSpPr>
        <p:spPr>
          <a:xfrm>
            <a:off x="6449786" y="1774370"/>
            <a:ext cx="5018314" cy="615043"/>
          </a:xfrm>
          <a:prstGeom prst="roundRect">
            <a:avLst>
              <a:gd fmla="val 16667" name="adj"/>
            </a:avLst>
          </a:prstGeom>
          <a:solidFill>
            <a:srgbClr val="90EE90"/>
          </a:solidFill>
          <a:ln cap="flat" cmpd="sng" w="12700">
            <a:solidFill>
              <a:srgbClr val="09405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887186" y="1774371"/>
            <a:ext cx="5018314" cy="61504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2700">
            <a:solidFill>
              <a:srgbClr val="09405A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Context and Understanding</a:t>
            </a:r>
            <a:endParaRPr sz="32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Introduction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Understanding Artificial Intelligence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Current State of AI Globally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106" name="Google Shape;106;p1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 sz="3200"/>
              <a:t>AI in Tanzania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AI in Tanzania: Current Landscape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Applications of AI in Tanzania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Benefits of AI for Tanzanian Society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Challenges and Ethical Considerations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Strategies for Advancing AI in Tanzania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Case Studies and Success Stories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Future Outlook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Conclusion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107" name="Google Shape;107;p15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Overview of the Presentation</a:t>
            </a:r>
            <a:endParaRPr/>
          </a:p>
        </p:txBody>
      </p:sp>
      <p:pic>
        <p:nvPicPr>
          <p:cNvPr id="108" name="Google Shape;108;p15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114" name="Google Shape;114;p1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9949" y="1825625"/>
            <a:ext cx="1958102" cy="4351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12554" y="1825625"/>
            <a:ext cx="2900892" cy="4351338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Sartify LLC (www.sartify.com)</a:t>
            </a:r>
            <a:endParaRPr/>
          </a:p>
        </p:txBody>
      </p:sp>
      <p:pic>
        <p:nvPicPr>
          <p:cNvPr id="122" name="Google Shape;122;p17"/>
          <p:cNvPicPr preferRelativeResize="0"/>
          <p:nvPr/>
        </p:nvPicPr>
        <p:blipFill rotWithShape="1">
          <a:blip r:embed="rId5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7"/>
          <p:cNvSpPr txBox="1"/>
          <p:nvPr/>
        </p:nvSpPr>
        <p:spPr>
          <a:xfrm>
            <a:off x="1641022" y="5798612"/>
            <a:ext cx="340450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Co-Founder &amp; CE0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>
            <a:off x="7146471" y="5798611"/>
            <a:ext cx="3586843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Co-Founder &amp; CAIO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17"/>
          <p:cNvSpPr txBox="1"/>
          <p:nvPr/>
        </p:nvSpPr>
        <p:spPr>
          <a:xfrm>
            <a:off x="4972822" y="3204487"/>
            <a:ext cx="340450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Sartify LLC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idx="1" type="body"/>
          </p:nvPr>
        </p:nvSpPr>
        <p:spPr>
          <a:xfrm>
            <a:off x="387775" y="1564300"/>
            <a:ext cx="5289900" cy="4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About Sartify LLC 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A deep AI technology company specializing in consultation, research, and AI-powered products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Delivers customized AI decision-making solutions for enterprises and consumers</a:t>
            </a:r>
            <a:endParaRPr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Arial"/>
              <a:buChar char="•"/>
            </a:pPr>
            <a:r>
              <a:rPr lang="en-US" sz="2400"/>
              <a:t>Helps clients enhance customer experience, increase efficiency, reduce costs, boost revenue, and drive exponential growth</a:t>
            </a:r>
            <a:endParaRPr/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131" name="Google Shape;131;p18"/>
          <p:cNvSpPr txBox="1"/>
          <p:nvPr>
            <p:ph idx="2" type="body"/>
          </p:nvPr>
        </p:nvSpPr>
        <p:spPr>
          <a:xfrm>
            <a:off x="6190925" y="1470700"/>
            <a:ext cx="5181600" cy="46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600"/>
              <a:t>Offerings </a:t>
            </a:r>
            <a:endParaRPr/>
          </a:p>
          <a:p>
            <a:pPr indent="-216217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600"/>
              <a:t>Custom ML/AI Engineering (Computer Vision, NLP, Recommender Systems, etc.)</a:t>
            </a:r>
            <a:endParaRPr/>
          </a:p>
          <a:p>
            <a:pPr indent="-216217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600"/>
              <a:t>Advanced Data Analytics (Business Insights, Predictive Modeling, BI Dashboards)</a:t>
            </a:r>
            <a:endParaRPr/>
          </a:p>
          <a:p>
            <a:pPr indent="-216217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600"/>
              <a:t>Data &amp; AI Strategy Consultation (Data Governance, AI Roadmap, Change Management)</a:t>
            </a:r>
            <a:endParaRPr/>
          </a:p>
          <a:p>
            <a:pPr indent="-216217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•"/>
            </a:pPr>
            <a:r>
              <a:rPr lang="en-US" sz="2600"/>
              <a:t>AI Executive Training (Workshops, Business Opportunities, Talent Acquisition)</a:t>
            </a:r>
            <a:endParaRPr sz="2600"/>
          </a:p>
          <a:p>
            <a:pPr indent="-216217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2600"/>
              <a:t>AI Research &amp; various end-to-end products to advance the field and improve the life of people. </a:t>
            </a:r>
            <a:endParaRPr sz="2600"/>
          </a:p>
          <a:p>
            <a:pPr indent="-122872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32" name="Google Shape;132;p18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Sartify LLC (www.sartify.com)</a:t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515950" y="1686400"/>
            <a:ext cx="54576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US" sz="1750"/>
              <a:t>Enterprise Custom Solutions: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Resume Parsing &amp; Jobs Recommendations, Niajiri Platform Limited.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Customer’s Assistant ChatBot, AwamuPay.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iPFGPT - RAG Based System For iPF Softwares, iPF SOftwares.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Semantic Powered Search Feature &amp; Products List Personalization, </a:t>
            </a:r>
            <a:r>
              <a:rPr lang="en-US" sz="1750"/>
              <a:t>Biashara Plus</a:t>
            </a:r>
            <a:r>
              <a:rPr lang="en-US" sz="1750"/>
              <a:t> Limited. </a:t>
            </a:r>
            <a:endParaRPr sz="175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t/>
            </a:r>
            <a:endParaRPr sz="1750"/>
          </a:p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-US" sz="1750"/>
              <a:t>Research: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Open Source various Fine-tuned LLM for Swahili Language Example. Swahili Gemma, Llama, Mixtral etc.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AviLaMa : African Vision-Languages Pre-Training Model. [Learn Visual Concepts Directly From African Language </a:t>
            </a:r>
            <a:r>
              <a:rPr lang="en-US" sz="1750"/>
              <a:t>Supervision</a:t>
            </a:r>
            <a:r>
              <a:rPr lang="en-US" sz="1750"/>
              <a:t>, A work towards zero shot image </a:t>
            </a:r>
            <a:r>
              <a:rPr lang="en-US" sz="1750"/>
              <a:t>retrieval</a:t>
            </a:r>
            <a:r>
              <a:rPr lang="en-US" sz="1750"/>
              <a:t> and ranking tasks, zero image classification, visual QA &amp; </a:t>
            </a:r>
            <a:r>
              <a:rPr lang="en-US" sz="1750"/>
              <a:t>Conversational</a:t>
            </a:r>
            <a:r>
              <a:rPr lang="en-US" sz="1750"/>
              <a:t> AI, Art &amp; Image generation guiding &amp; condition task, text image analysis and content moderation all done in our African Languages. ]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African Languages Datasets to power various LLM research &amp; development in Africa.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A Cassava Categorization Way (Detection &amp; Classification) with AI. </a:t>
            </a:r>
            <a:endParaRPr sz="1750"/>
          </a:p>
          <a:p>
            <a:pPr indent="-339725" lvl="0" marL="4572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1750"/>
              <a:buChar char="-"/>
            </a:pPr>
            <a:r>
              <a:rPr lang="en-US" sz="1750"/>
              <a:t>Swahili LLM Evaluation Benchmark Platform. </a:t>
            </a:r>
            <a:endParaRPr sz="1750"/>
          </a:p>
        </p:txBody>
      </p:sp>
      <p:sp>
        <p:nvSpPr>
          <p:cNvPr id="139" name="Google Shape;139;p19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Sartify LLC 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 rotWithShape="1">
          <a:blip r:embed="rId3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2570875" y="991025"/>
            <a:ext cx="78372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3687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825"/>
              <a:buChar char="▪"/>
            </a:pPr>
            <a:r>
              <a:rPr lang="en-US" sz="2825"/>
              <a:t>Some Of Our works  &amp; Impacts We have Created. </a:t>
            </a:r>
            <a:endParaRPr sz="2825"/>
          </a:p>
          <a:p>
            <a:pPr indent="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550"/>
          </a:p>
          <a:p>
            <a:pPr indent="0" lvl="0" marL="2286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550"/>
          </a:p>
          <a:p>
            <a:pPr indent="0" lvl="0" marL="45720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550"/>
          </a:p>
          <a:p>
            <a:pPr indent="0" lvl="0" marL="0" rtl="0" algn="l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550"/>
          </a:p>
        </p:txBody>
      </p:sp>
      <p:sp>
        <p:nvSpPr>
          <p:cNvPr id="142" name="Google Shape;142;p19"/>
          <p:cNvSpPr txBox="1"/>
          <p:nvPr>
            <p:ph idx="1" type="body"/>
          </p:nvPr>
        </p:nvSpPr>
        <p:spPr>
          <a:xfrm>
            <a:off x="6462000" y="1517826"/>
            <a:ext cx="5457600" cy="46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Our Current In-House Developing Products: Welcome to Join a Waitlist. </a:t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 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Docipro : Intelligent Document Processing Autopilot, a way to uncover valuable insights effortless from any unstructured data within complex manual business workflow- Powered by AI. </a:t>
            </a:r>
            <a:endParaRPr sz="22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Fotopic : AI-powered photographic App.  Instantly get quality </a:t>
            </a:r>
            <a:r>
              <a:rPr lang="en-US" sz="2200"/>
              <a:t>photographic</a:t>
            </a:r>
            <a:r>
              <a:rPr lang="en-US" sz="2200"/>
              <a:t> </a:t>
            </a:r>
            <a:r>
              <a:rPr lang="en-US" sz="2200"/>
              <a:t>pictures</a:t>
            </a:r>
            <a:r>
              <a:rPr lang="en-US" sz="2200"/>
              <a:t> for your single phone-taken photo. This cover different variations, lookings  environment,  clothes etc… </a:t>
            </a:r>
            <a:endParaRPr sz="2200"/>
          </a:p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Resuma Platfrom : Brainstorm, Craft Profesional CV &amp; Get your desired Job Instantly, all powered by AI (Docipro &amp; Conversional AI). </a:t>
            </a:r>
            <a:endParaRPr sz="2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/>
          <p:nvPr>
            <p:ph type="title"/>
          </p:nvPr>
        </p:nvSpPr>
        <p:spPr>
          <a:xfrm>
            <a:off x="3125338" y="18255"/>
            <a:ext cx="8078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Sartify LLC 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34821" l="19136" r="20835" t="34252"/>
          <a:stretch/>
        </p:blipFill>
        <p:spPr>
          <a:xfrm>
            <a:off x="631372" y="191179"/>
            <a:ext cx="2019300" cy="97971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 txBox="1"/>
          <p:nvPr>
            <p:ph idx="2" type="body"/>
          </p:nvPr>
        </p:nvSpPr>
        <p:spPr>
          <a:xfrm>
            <a:off x="6378300" y="1343950"/>
            <a:ext cx="5107800" cy="45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/>
              <a:t>Reach Us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 u="sng">
                <a:solidFill>
                  <a:schemeClr val="hlink"/>
                </a:solidFill>
                <a:hlinkClick r:id="rId4"/>
              </a:rPr>
              <a:t>www.sartify.com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 u="sng">
                <a:solidFill>
                  <a:schemeClr val="hlink"/>
                </a:solidFill>
                <a:hlinkClick r:id="rId5"/>
              </a:rPr>
              <a:t>https://www.sartify.com/contact-us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b="0" i="0" lang="en-US" sz="2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info@sartify.com</a:t>
            </a:r>
            <a:endParaRPr b="0" i="0"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</p:txBody>
      </p:sp>
      <p:sp>
        <p:nvSpPr>
          <p:cNvPr id="150" name="Google Shape;150;p20"/>
          <p:cNvSpPr txBox="1"/>
          <p:nvPr>
            <p:ph idx="1" type="body"/>
          </p:nvPr>
        </p:nvSpPr>
        <p:spPr>
          <a:xfrm>
            <a:off x="391000" y="1630226"/>
            <a:ext cx="5457600" cy="46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Business/Enterprise </a:t>
            </a:r>
            <a:r>
              <a:rPr lang="en-US" sz="2200"/>
              <a:t>Consultation</a:t>
            </a:r>
            <a:r>
              <a:rPr lang="en-US" sz="2200"/>
              <a:t>, Executive Training and Talent Nurture in our community around AI, Data, Ethics  and Strategy. </a:t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 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Various business. Eg. AwamuPay, iPF Softwares etc..</a:t>
            </a:r>
            <a:endParaRPr sz="2200"/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-US" sz="2200"/>
              <a:t>AI Engineering Workshops Eg. Neurotech’s GenAI Meetups.</a:t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etc…..</a:t>
            </a:r>
            <a:endParaRPr sz="2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alibri"/>
              <a:buNone/>
            </a:pPr>
            <a:r>
              <a:rPr lang="en-US"/>
              <a:t>Understanding Artificial Intelligence</a:t>
            </a:r>
            <a:endParaRPr/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AI refers to the simulation of human intelligence processes by machines, particularly computer systems.</a:t>
            </a:r>
            <a:endParaRPr/>
          </a:p>
          <a:p>
            <a:pPr indent="-762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  <a:p>
            <a:pPr indent="-762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sz="2400"/>
          </a:p>
          <a:p>
            <a:pPr indent="-228600" lvl="0" marL="228600" rt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It involves developing systems that can perform tasks that typically require human intelligence, such as reasoning, learning, problem-solving, perception, and decision-making.</a:t>
            </a:r>
            <a:endParaRPr/>
          </a:p>
        </p:txBody>
      </p:sp>
      <p:pic>
        <p:nvPicPr>
          <p:cNvPr id="162" name="Google Shape;162;p22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16333" l="12411" r="5950" t="17372"/>
          <a:stretch/>
        </p:blipFill>
        <p:spPr>
          <a:xfrm>
            <a:off x="7315675" y="1507674"/>
            <a:ext cx="3888000" cy="177437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2"/>
          <p:cNvSpPr txBox="1"/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lang="en-US"/>
              <a:t>Definition and Basic Concepts</a:t>
            </a:r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 rotWithShape="1">
          <a:blip r:embed="rId4">
            <a:alphaModFix/>
          </a:blip>
          <a:srcRect b="34823" l="19138" r="20835" t="34251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2"/>
          <p:cNvPicPr preferRelativeResize="0"/>
          <p:nvPr/>
        </p:nvPicPr>
        <p:blipFill rotWithShape="1">
          <a:blip r:embed="rId5">
            <a:alphaModFix/>
          </a:blip>
          <a:srcRect b="0" l="0" r="0" t="8212"/>
          <a:stretch/>
        </p:blipFill>
        <p:spPr>
          <a:xfrm>
            <a:off x="7315675" y="3304498"/>
            <a:ext cx="3888000" cy="2676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_Office Theme">
  <a:themeElements>
    <a:clrScheme name="AI for Good Summit">
      <a:dk1>
        <a:srgbClr val="000000"/>
      </a:dk1>
      <a:lt1>
        <a:srgbClr val="FFFFFF"/>
      </a:lt1>
      <a:dk2>
        <a:srgbClr val="101011"/>
      </a:dk2>
      <a:lt2>
        <a:srgbClr val="FFFFFF"/>
      </a:lt2>
      <a:accent1>
        <a:srgbClr val="1698D7"/>
      </a:accent1>
      <a:accent2>
        <a:srgbClr val="F9CC0A"/>
      </a:accent2>
      <a:accent3>
        <a:srgbClr val="1698D7"/>
      </a:accent3>
      <a:accent4>
        <a:srgbClr val="FFFFFF"/>
      </a:accent4>
      <a:accent5>
        <a:srgbClr val="5B9BD5"/>
      </a:accent5>
      <a:accent6>
        <a:srgbClr val="F9CC0A"/>
      </a:accent6>
      <a:hlink>
        <a:srgbClr val="F9CC0A"/>
      </a:hlink>
      <a:folHlink>
        <a:srgbClr val="F1C60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